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3"/>
  </p:notesMasterIdLst>
  <p:sldIdLst>
    <p:sldId id="262" r:id="rId2"/>
    <p:sldId id="268" r:id="rId3"/>
    <p:sldId id="301" r:id="rId4"/>
    <p:sldId id="319" r:id="rId5"/>
    <p:sldId id="332" r:id="rId6"/>
    <p:sldId id="311" r:id="rId7"/>
    <p:sldId id="321" r:id="rId8"/>
    <p:sldId id="320" r:id="rId9"/>
    <p:sldId id="331" r:id="rId10"/>
    <p:sldId id="330" r:id="rId11"/>
    <p:sldId id="326" r:id="rId12"/>
    <p:sldId id="323" r:id="rId13"/>
    <p:sldId id="333" r:id="rId14"/>
    <p:sldId id="334" r:id="rId15"/>
    <p:sldId id="299" r:id="rId16"/>
    <p:sldId id="315" r:id="rId17"/>
    <p:sldId id="316" r:id="rId18"/>
    <p:sldId id="314" r:id="rId19"/>
    <p:sldId id="312" r:id="rId20"/>
    <p:sldId id="313" r:id="rId21"/>
    <p:sldId id="273" r:id="rId22"/>
  </p:sldIdLst>
  <p:sldSz cx="9906000" cy="6858000" type="A4"/>
  <p:notesSz cx="6858000" cy="9144000"/>
  <p:embeddedFontLs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5754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1509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7263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3017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8772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94526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0281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26035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범수 최" initials="범최" lastIdx="1" clrIdx="0">
    <p:extLst>
      <p:ext uri="{19B8F6BF-5375-455C-9EA6-DF929625EA0E}">
        <p15:presenceInfo xmlns:p15="http://schemas.microsoft.com/office/powerpoint/2012/main" userId="c857a9dc3cff5f4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AD0D1"/>
    <a:srgbClr val="4F6A81"/>
    <a:srgbClr val="23CFBF"/>
    <a:srgbClr val="F5AA00"/>
    <a:srgbClr val="F62291"/>
    <a:srgbClr val="FFCC00"/>
    <a:srgbClr val="FEEA2B"/>
    <a:srgbClr val="FF9933"/>
    <a:srgbClr val="D826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3" autoAdjust="0"/>
    <p:restoredTop sz="70818" autoAdjust="0"/>
  </p:normalViewPr>
  <p:slideViewPr>
    <p:cSldViewPr>
      <p:cViewPr varScale="1">
        <p:scale>
          <a:sx n="51" d="100"/>
          <a:sy n="51" d="100"/>
        </p:scale>
        <p:origin x="96" y="60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-498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jpg>
</file>

<file path=ppt/media/image12.png>
</file>

<file path=ppt/media/image13.gif>
</file>

<file path=ppt/media/image14.png>
</file>

<file path=ppt/media/image15.png>
</file>

<file path=ppt/media/image16.png>
</file>

<file path=ppt/media/image17.gif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B8C-DF90-4444-88E4-F1D95D87E965}" type="datetimeFigureOut">
              <a:rPr lang="ko-KR" altLang="en-US" smtClean="0"/>
              <a:pPr/>
              <a:t>2019-11-12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05DAE-064F-4E16-A6EA-40DBFA52F8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08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5754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1509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7263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3017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8772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94526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0281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26035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931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731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 보시는 화면은 화장품을 등록하는 페이지입니다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810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삽입한 약 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ko-KR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만개의 데이터가 기초 베이스 아이 립 기타 의 분류로 나누어 전체 화장품을 확인 해 볼 수 있는 페이지입니다</a:t>
            </a:r>
            <a:r>
              <a:rPr lang="en-US" altLang="ko-KR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8483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545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9008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3591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2177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1557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7723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711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4687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3781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041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6246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076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1510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70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74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412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123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8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15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31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72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63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8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945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102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26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EEF72-D11B-4B45-80B2-11F8785BC426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41"/>
            <a:ext cx="222885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41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6344-EBAA-4085-A258-559FF331E266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0FF6-59C0-4879-B026-626A45E9659E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5754" indent="0">
              <a:buNone/>
              <a:defRPr sz="2300" b="1"/>
            </a:lvl2pPr>
            <a:lvl3pPr marL="1031509" indent="0">
              <a:buNone/>
              <a:defRPr sz="2000" b="1"/>
            </a:lvl3pPr>
            <a:lvl4pPr marL="1547263" indent="0">
              <a:buNone/>
              <a:defRPr sz="1800" b="1"/>
            </a:lvl4pPr>
            <a:lvl5pPr marL="2063017" indent="0">
              <a:buNone/>
              <a:defRPr sz="1800" b="1"/>
            </a:lvl5pPr>
            <a:lvl6pPr marL="2578772" indent="0">
              <a:buNone/>
              <a:defRPr sz="1800" b="1"/>
            </a:lvl6pPr>
            <a:lvl7pPr marL="3094526" indent="0">
              <a:buNone/>
              <a:defRPr sz="1800" b="1"/>
            </a:lvl7pPr>
            <a:lvl8pPr marL="3610281" indent="0">
              <a:buNone/>
              <a:defRPr sz="1800" b="1"/>
            </a:lvl8pPr>
            <a:lvl9pPr marL="4126035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5754" indent="0">
              <a:buNone/>
              <a:defRPr sz="2300" b="1"/>
            </a:lvl2pPr>
            <a:lvl3pPr marL="1031509" indent="0">
              <a:buNone/>
              <a:defRPr sz="2000" b="1"/>
            </a:lvl3pPr>
            <a:lvl4pPr marL="1547263" indent="0">
              <a:buNone/>
              <a:defRPr sz="1800" b="1"/>
            </a:lvl4pPr>
            <a:lvl5pPr marL="2063017" indent="0">
              <a:buNone/>
              <a:defRPr sz="1800" b="1"/>
            </a:lvl5pPr>
            <a:lvl6pPr marL="2578772" indent="0">
              <a:buNone/>
              <a:defRPr sz="1800" b="1"/>
            </a:lvl6pPr>
            <a:lvl7pPr marL="3094526" indent="0">
              <a:buNone/>
              <a:defRPr sz="1800" b="1"/>
            </a:lvl7pPr>
            <a:lvl8pPr marL="3610281" indent="0">
              <a:buNone/>
              <a:defRPr sz="1800" b="1"/>
            </a:lvl8pPr>
            <a:lvl9pPr marL="4126035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6B71F-E5F5-4A0E-890A-E016AAB339A5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021B9-18A6-4AF5-A374-48BE1ECA2072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1C93-9B06-4276-BC97-0ADB2A4437DB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4" y="273049"/>
            <a:ext cx="3259006" cy="116205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2" y="273053"/>
            <a:ext cx="5537729" cy="5853113"/>
          </a:xfrm>
        </p:spPr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4" y="1435103"/>
            <a:ext cx="3259006" cy="4691063"/>
          </a:xfrm>
        </p:spPr>
        <p:txBody>
          <a:bodyPr/>
          <a:lstStyle>
            <a:lvl1pPr marL="0" indent="0">
              <a:buNone/>
              <a:defRPr sz="1600"/>
            </a:lvl1pPr>
            <a:lvl2pPr marL="515754" indent="0">
              <a:buNone/>
              <a:defRPr sz="1400"/>
            </a:lvl2pPr>
            <a:lvl3pPr marL="1031509" indent="0">
              <a:buNone/>
              <a:defRPr sz="1100"/>
            </a:lvl3pPr>
            <a:lvl4pPr marL="1547263" indent="0">
              <a:buNone/>
              <a:defRPr sz="1000"/>
            </a:lvl4pPr>
            <a:lvl5pPr marL="2063017" indent="0">
              <a:buNone/>
              <a:defRPr sz="1000"/>
            </a:lvl5pPr>
            <a:lvl6pPr marL="2578772" indent="0">
              <a:buNone/>
              <a:defRPr sz="1000"/>
            </a:lvl6pPr>
            <a:lvl7pPr marL="3094526" indent="0">
              <a:buNone/>
              <a:defRPr sz="1000"/>
            </a:lvl7pPr>
            <a:lvl8pPr marL="3610281" indent="0">
              <a:buNone/>
              <a:defRPr sz="1000"/>
            </a:lvl8pPr>
            <a:lvl9pPr marL="4126035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ABF81-9823-4755-9B74-B9CC032432DE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600"/>
            </a:lvl1pPr>
            <a:lvl2pPr marL="515754" indent="0">
              <a:buNone/>
              <a:defRPr sz="3200"/>
            </a:lvl2pPr>
            <a:lvl3pPr marL="1031509" indent="0">
              <a:buNone/>
              <a:defRPr sz="2700"/>
            </a:lvl3pPr>
            <a:lvl4pPr marL="1547263" indent="0">
              <a:buNone/>
              <a:defRPr sz="2300"/>
            </a:lvl4pPr>
            <a:lvl5pPr marL="2063017" indent="0">
              <a:buNone/>
              <a:defRPr sz="2300"/>
            </a:lvl5pPr>
            <a:lvl6pPr marL="2578772" indent="0">
              <a:buNone/>
              <a:defRPr sz="2300"/>
            </a:lvl6pPr>
            <a:lvl7pPr marL="3094526" indent="0">
              <a:buNone/>
              <a:defRPr sz="2300"/>
            </a:lvl7pPr>
            <a:lvl8pPr marL="3610281" indent="0">
              <a:buNone/>
              <a:defRPr sz="2300"/>
            </a:lvl8pPr>
            <a:lvl9pPr marL="4126035" indent="0">
              <a:buNone/>
              <a:defRPr sz="23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40"/>
            <a:ext cx="5943600" cy="804863"/>
          </a:xfrm>
        </p:spPr>
        <p:txBody>
          <a:bodyPr/>
          <a:lstStyle>
            <a:lvl1pPr marL="0" indent="0">
              <a:buNone/>
              <a:defRPr sz="1600"/>
            </a:lvl1pPr>
            <a:lvl2pPr marL="515754" indent="0">
              <a:buNone/>
              <a:defRPr sz="1400"/>
            </a:lvl2pPr>
            <a:lvl3pPr marL="1031509" indent="0">
              <a:buNone/>
              <a:defRPr sz="1100"/>
            </a:lvl3pPr>
            <a:lvl4pPr marL="1547263" indent="0">
              <a:buNone/>
              <a:defRPr sz="1000"/>
            </a:lvl4pPr>
            <a:lvl5pPr marL="2063017" indent="0">
              <a:buNone/>
              <a:defRPr sz="1000"/>
            </a:lvl5pPr>
            <a:lvl6pPr marL="2578772" indent="0">
              <a:buNone/>
              <a:defRPr sz="1000"/>
            </a:lvl6pPr>
            <a:lvl7pPr marL="3094526" indent="0">
              <a:buNone/>
              <a:defRPr sz="1000"/>
            </a:lvl7pPr>
            <a:lvl8pPr marL="3610281" indent="0">
              <a:buNone/>
              <a:defRPr sz="1000"/>
            </a:lvl8pPr>
            <a:lvl9pPr marL="4126035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8A5C5-A760-4665-A940-E20F510C69FE}" type="datetime1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20000"/>
              <a:lumOff val="80000"/>
            </a:schemeClr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9"/>
            <a:ext cx="8915400" cy="1143000"/>
          </a:xfrm>
          <a:prstGeom prst="rect">
            <a:avLst/>
          </a:prstGeom>
        </p:spPr>
        <p:txBody>
          <a:bodyPr vert="horz" lIns="103151" tIns="51576" rIns="103151" bIns="51576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103151" tIns="51576" rIns="103151" bIns="51576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3"/>
            <a:ext cx="2311400" cy="365125"/>
          </a:xfrm>
          <a:prstGeom prst="rect">
            <a:avLst/>
          </a:prstGeom>
        </p:spPr>
        <p:txBody>
          <a:bodyPr vert="horz" lIns="103151" tIns="51576" rIns="103151" bIns="51576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나눔스퀘어라운드 ExtraBold" pitchFamily="50" charset="-127"/>
                <a:ea typeface="나눔스퀘어라운드 ExtraBold" pitchFamily="50" charset="-127"/>
              </a:defRPr>
            </a:lvl1pPr>
          </a:lstStyle>
          <a:p>
            <a:fld id="{8E556582-29A5-4912-BEA1-BEA54FAD3E1C}" type="datetime1">
              <a:rPr lang="ko-KR" altLang="en-US" smtClean="0"/>
              <a:pPr/>
              <a:t>2019-11-12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215251" y="1"/>
            <a:ext cx="2542540" cy="365125"/>
          </a:xfrm>
          <a:prstGeom prst="rect">
            <a:avLst/>
          </a:prstGeom>
        </p:spPr>
        <p:txBody>
          <a:bodyPr vert="horz" lIns="103151" tIns="51576" rIns="103151" bIns="51576" rtlCol="0" anchor="ctr"/>
          <a:lstStyle>
            <a:lvl1pPr algn="r">
              <a:defRPr sz="1400">
                <a:solidFill>
                  <a:schemeClr val="bg1"/>
                </a:solidFill>
                <a:latin typeface="나눔스퀘어라운드 ExtraBold" pitchFamily="50" charset="-127"/>
                <a:ea typeface="나눔스퀘어라운드 ExtraBold" pitchFamily="50" charset="-127"/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1031509" rtl="0" eaLnBrk="1" latinLnBrk="1" hangingPunct="1">
        <a:spcBef>
          <a:spcPct val="0"/>
        </a:spcBef>
        <a:buNone/>
        <a:defRPr sz="5000" kern="1200" spc="-169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j-cs"/>
        </a:defRPr>
      </a:lvl1pPr>
    </p:titleStyle>
    <p:bodyStyle>
      <a:lvl1pPr marL="386816" indent="-386816" algn="l" defTabSz="1031509" rtl="0" eaLnBrk="1" latinLnBrk="1" hangingPunct="1">
        <a:spcBef>
          <a:spcPct val="20000"/>
        </a:spcBef>
        <a:buFont typeface="Arial" pitchFamily="34" charset="0"/>
        <a:buChar char="•"/>
        <a:defRPr sz="36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1pPr>
      <a:lvl2pPr marL="838100" indent="-322346" algn="l" defTabSz="1031509" rtl="0" eaLnBrk="1" latinLnBrk="1" hangingPunct="1">
        <a:spcBef>
          <a:spcPct val="20000"/>
        </a:spcBef>
        <a:buFont typeface="Arial" pitchFamily="34" charset="0"/>
        <a:buChar char="–"/>
        <a:defRPr sz="32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2pPr>
      <a:lvl3pPr marL="1289386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7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3pPr>
      <a:lvl4pPr marL="1805140" indent="-257877" algn="l" defTabSz="1031509" rtl="0" eaLnBrk="1" latinLnBrk="1" hangingPunct="1">
        <a:spcBef>
          <a:spcPct val="20000"/>
        </a:spcBef>
        <a:buFont typeface="Arial" pitchFamily="34" charset="0"/>
        <a:buChar char="–"/>
        <a:defRPr sz="23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4pPr>
      <a:lvl5pPr marL="2320895" indent="-257877" algn="l" defTabSz="1031509" rtl="0" eaLnBrk="1" latinLnBrk="1" hangingPunct="1">
        <a:spcBef>
          <a:spcPct val="20000"/>
        </a:spcBef>
        <a:buFont typeface="Arial" pitchFamily="34" charset="0"/>
        <a:buChar char="»"/>
        <a:defRPr sz="23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5pPr>
      <a:lvl6pPr marL="2836649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52403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868158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383912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5754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1509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47263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63017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78772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94526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10281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26035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Excel_Worksheet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Excel_Worksheet1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2.xls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566477" y="2119789"/>
            <a:ext cx="2773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캡스톤디자인</a:t>
            </a:r>
            <a:r>
              <a:rPr lang="ko-KR" altLang="en-US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566477" y="2682786"/>
            <a:ext cx="27730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Beauty For Me</a:t>
            </a:r>
            <a:endParaRPr lang="ko-KR" altLang="en-US" sz="5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4C4BE1B-2590-457D-A97F-8A93481818B1}"/>
              </a:ext>
            </a:extLst>
          </p:cNvPr>
          <p:cNvSpPr/>
          <p:nvPr/>
        </p:nvSpPr>
        <p:spPr>
          <a:xfrm>
            <a:off x="3440832" y="5085184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454B23-D5BD-4E4E-9F3C-5030C9F9DBD1}"/>
              </a:ext>
            </a:extLst>
          </p:cNvPr>
          <p:cNvSpPr txBox="1"/>
          <p:nvPr/>
        </p:nvSpPr>
        <p:spPr>
          <a:xfrm>
            <a:off x="3566477" y="5003884"/>
            <a:ext cx="277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김정빈 </a:t>
            </a:r>
            <a:r>
              <a:rPr lang="ko-KR" altLang="en-US" sz="1800" b="1" dirty="0" err="1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유인근</a:t>
            </a:r>
            <a:r>
              <a:rPr lang="ko-KR" altLang="en-US" sz="1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최범수</a:t>
            </a:r>
          </a:p>
        </p:txBody>
      </p:sp>
    </p:spTree>
    <p:extLst>
      <p:ext uri="{BB962C8B-B14F-4D97-AF65-F5344CB8AC3E}">
        <p14:creationId xmlns:p14="http://schemas.microsoft.com/office/powerpoint/2010/main" val="185930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789632C-C8B1-4113-A272-4768B92419ED}"/>
              </a:ext>
            </a:extLst>
          </p:cNvPr>
          <p:cNvSpPr/>
          <p:nvPr/>
        </p:nvSpPr>
        <p:spPr>
          <a:xfrm>
            <a:off x="5313040" y="649028"/>
            <a:ext cx="3853032" cy="494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화장품 검색 및 등록 페이지</a:t>
            </a:r>
            <a:endParaRPr lang="en-US" altLang="ko-KR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9E1F05-E79E-43A5-81D1-6D6D75A7B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20" y="1575065"/>
            <a:ext cx="8640960" cy="436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77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582A68F-2FAB-4EC8-BD59-450D5B10D2EA}"/>
              </a:ext>
            </a:extLst>
          </p:cNvPr>
          <p:cNvSpPr/>
          <p:nvPr/>
        </p:nvSpPr>
        <p:spPr>
          <a:xfrm>
            <a:off x="5313040" y="649028"/>
            <a:ext cx="3853032" cy="494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화장품 관리 페이지</a:t>
            </a:r>
            <a:endParaRPr lang="en-US" altLang="ko-KR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83D2422-6A6A-4C6E-A614-000E8EEB0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886" y="1238772"/>
            <a:ext cx="7113240" cy="448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03CA73-7969-4A8F-AA1C-12D92BC0A255}"/>
              </a:ext>
            </a:extLst>
          </p:cNvPr>
          <p:cNvSpPr/>
          <p:nvPr/>
        </p:nvSpPr>
        <p:spPr>
          <a:xfrm>
            <a:off x="4953000" y="667284"/>
            <a:ext cx="3853032" cy="494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화장품 조합 및 동영상 추천 페이지</a:t>
            </a:r>
            <a:endParaRPr lang="en-US" altLang="ko-KR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E40768E-9E8D-4CFB-BCCB-B3281496C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34" y="1234509"/>
            <a:ext cx="8049344" cy="509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03CA73-7969-4A8F-AA1C-12D92BC0A255}"/>
              </a:ext>
            </a:extLst>
          </p:cNvPr>
          <p:cNvSpPr/>
          <p:nvPr/>
        </p:nvSpPr>
        <p:spPr>
          <a:xfrm>
            <a:off x="5313040" y="649028"/>
            <a:ext cx="3853032" cy="494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유튜브 동영상 데이터 정제 작업</a:t>
            </a:r>
            <a:endParaRPr lang="en-US" altLang="ko-KR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FE26394-111C-4B88-ACE2-A90484D8A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018" y="2263096"/>
            <a:ext cx="6276975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15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03CA73-7969-4A8F-AA1C-12D92BC0A255}"/>
              </a:ext>
            </a:extLst>
          </p:cNvPr>
          <p:cNvSpPr/>
          <p:nvPr/>
        </p:nvSpPr>
        <p:spPr>
          <a:xfrm>
            <a:off x="5313040" y="649028"/>
            <a:ext cx="3853032" cy="494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유튜브 동영상 데이터 정제 작업</a:t>
            </a:r>
            <a:endParaRPr lang="en-US" altLang="ko-KR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BC258A6E-00EB-4692-BFFB-1E71CE8C9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11" y="1410298"/>
            <a:ext cx="8925021" cy="451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6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074345B-55A5-4185-BBE1-474FAB5EF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707045"/>
              </p:ext>
            </p:extLst>
          </p:nvPr>
        </p:nvGraphicFramePr>
        <p:xfrm>
          <a:off x="5295037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EC408A0-F99D-483A-8DB6-374914F86916}"/>
              </a:ext>
            </a:extLst>
          </p:cNvPr>
          <p:cNvSpPr txBox="1"/>
          <p:nvPr/>
        </p:nvSpPr>
        <p:spPr>
          <a:xfrm>
            <a:off x="6015117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D57D2B51-4CDD-45B7-B681-8989728BB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744811"/>
              </p:ext>
            </p:extLst>
          </p:nvPr>
        </p:nvGraphicFramePr>
        <p:xfrm>
          <a:off x="7494324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A04F590E-82F3-470F-A1BF-C1CF60B4D0B5}"/>
              </a:ext>
            </a:extLst>
          </p:cNvPr>
          <p:cNvSpPr txBox="1"/>
          <p:nvPr/>
        </p:nvSpPr>
        <p:spPr>
          <a:xfrm>
            <a:off x="8214404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058DAFE9-0727-4C88-BB57-073F5066F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927395"/>
              </p:ext>
            </p:extLst>
          </p:nvPr>
        </p:nvGraphicFramePr>
        <p:xfrm>
          <a:off x="495299" y="2366516"/>
          <a:ext cx="8915402" cy="3700515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155225625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3488563820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27561623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05987508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9511550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7788213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6607919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7200506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48927396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47011372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7023842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1128208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14095288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9721489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74176776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68697808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05398700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47066448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280298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769332"/>
                  </a:ext>
                </a:extLst>
              </a:tr>
              <a:tr h="284655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프론트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페이지 및 컴포넌트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37178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3135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88929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 및 관리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78934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조회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72934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및 상세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325227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조합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49066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02214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애플리케이션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43116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57028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스타일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6820071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2AD61FD8-4014-4264-83BF-F4839999448B}"/>
              </a:ext>
            </a:extLst>
          </p:cNvPr>
          <p:cNvSpPr/>
          <p:nvPr/>
        </p:nvSpPr>
        <p:spPr>
          <a:xfrm>
            <a:off x="8253075" y="2650184"/>
            <a:ext cx="300325" cy="341228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321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074345B-55A5-4185-BBE1-474FAB5EFF88}"/>
              </a:ext>
            </a:extLst>
          </p:cNvPr>
          <p:cNvGraphicFramePr>
            <a:graphicFrameLocks noGrp="1"/>
          </p:cNvGraphicFramePr>
          <p:nvPr/>
        </p:nvGraphicFramePr>
        <p:xfrm>
          <a:off x="5295037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EC408A0-F99D-483A-8DB6-374914F86916}"/>
              </a:ext>
            </a:extLst>
          </p:cNvPr>
          <p:cNvSpPr txBox="1"/>
          <p:nvPr/>
        </p:nvSpPr>
        <p:spPr>
          <a:xfrm>
            <a:off x="6015117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EECEAF5-D328-4A4D-9706-19ABEDA09D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354270"/>
              </p:ext>
            </p:extLst>
          </p:nvPr>
        </p:nvGraphicFramePr>
        <p:xfrm>
          <a:off x="495299" y="2508843"/>
          <a:ext cx="8915402" cy="341586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631965096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2814087864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39763079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30079392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7070262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1733676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1239224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3413356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9075200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361325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67095717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31701145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32657898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79408510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16102599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11479705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6187859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71976036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311497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4645152"/>
                  </a:ext>
                </a:extLst>
              </a:tr>
              <a:tr h="284655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백엔드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8942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74694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93949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대체 화장품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4808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2319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조회수 자동 갱신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312462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게시글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3595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댓글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01152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친구 추가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107412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7838938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642981F0-8D50-427D-A201-20FB96C218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4539336"/>
              </p:ext>
            </p:extLst>
          </p:nvPr>
        </p:nvGraphicFramePr>
        <p:xfrm>
          <a:off x="7545288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F269360-01B1-4971-A39B-823153D3446D}"/>
              </a:ext>
            </a:extLst>
          </p:cNvPr>
          <p:cNvSpPr txBox="1"/>
          <p:nvPr/>
        </p:nvSpPr>
        <p:spPr>
          <a:xfrm>
            <a:off x="8265368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3FBF6A-D12A-4B1E-AE0F-947BE68CE2D1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2F2CB23-5911-4A83-917F-9318D794444F}"/>
              </a:ext>
            </a:extLst>
          </p:cNvPr>
          <p:cNvSpPr/>
          <p:nvPr/>
        </p:nvSpPr>
        <p:spPr>
          <a:xfrm>
            <a:off x="8265368" y="2822554"/>
            <a:ext cx="300325" cy="310214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993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E082883-AD6F-49E2-8CFC-E185B33C3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5864641"/>
              </p:ext>
            </p:extLst>
          </p:nvPr>
        </p:nvGraphicFramePr>
        <p:xfrm>
          <a:off x="3008784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3ED3B84-BBF5-4189-859F-7E3B67E809C4}"/>
              </a:ext>
            </a:extLst>
          </p:cNvPr>
          <p:cNvSpPr txBox="1"/>
          <p:nvPr/>
        </p:nvSpPr>
        <p:spPr>
          <a:xfrm>
            <a:off x="3728864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D1DEBA0-EEC1-4FB9-9E73-EFE27EEE9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726481"/>
              </p:ext>
            </p:extLst>
          </p:nvPr>
        </p:nvGraphicFramePr>
        <p:xfrm>
          <a:off x="495299" y="2501931"/>
          <a:ext cx="8915402" cy="341586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861897604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2878841748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164444331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13118842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60088671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3561090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8328168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92189485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0273439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22360626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6511228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99496448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9895549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25175350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7127151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8127002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9168444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73329295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973166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150553"/>
                  </a:ext>
                </a:extLst>
              </a:tr>
              <a:tr h="284655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194587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뷰티 유투브 동영상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유투버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제목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7893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33507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글로우픽 화장품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브랜드명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태그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92913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28381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RGB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값 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나스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66539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에스티로더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50189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바비브라운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4672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16934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데이터베이스에 정제 및 저장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64375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5E1537ED-4D8A-42DB-A2C2-545E20A05116}"/>
              </a:ext>
            </a:extLst>
          </p:cNvPr>
          <p:cNvGraphicFramePr>
            <a:graphicFrameLocks noGrp="1"/>
          </p:cNvGraphicFramePr>
          <p:nvPr/>
        </p:nvGraphicFramePr>
        <p:xfrm>
          <a:off x="5295037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A4DD625-516B-4781-AA5A-7608D1488DA3}"/>
              </a:ext>
            </a:extLst>
          </p:cNvPr>
          <p:cNvSpPr txBox="1"/>
          <p:nvPr/>
        </p:nvSpPr>
        <p:spPr>
          <a:xfrm>
            <a:off x="6015117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85F5F35-2912-43DC-AD57-2C6B3422C8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147102"/>
              </p:ext>
            </p:extLst>
          </p:nvPr>
        </p:nvGraphicFramePr>
        <p:xfrm>
          <a:off x="7545288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53FB504-D6F8-480F-AC5E-98F3709A3CBE}"/>
              </a:ext>
            </a:extLst>
          </p:cNvPr>
          <p:cNvSpPr txBox="1"/>
          <p:nvPr/>
        </p:nvSpPr>
        <p:spPr>
          <a:xfrm>
            <a:off x="8265368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5E3551-0F9C-45AD-A973-7A1B6FED7772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70FB95B-120C-4FAD-9F93-7F7F57B27ED4}"/>
              </a:ext>
            </a:extLst>
          </p:cNvPr>
          <p:cNvSpPr/>
          <p:nvPr/>
        </p:nvSpPr>
        <p:spPr>
          <a:xfrm>
            <a:off x="8265368" y="2790118"/>
            <a:ext cx="300325" cy="310214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422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74358177-7C3A-4EDD-BFF1-D15F66C04B1C}"/>
              </a:ext>
            </a:extLst>
          </p:cNvPr>
          <p:cNvGraphicFramePr>
            <a:graphicFrameLocks noGrp="1"/>
          </p:cNvGraphicFramePr>
          <p:nvPr/>
        </p:nvGraphicFramePr>
        <p:xfrm>
          <a:off x="6249144" y="469817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7C8BC5F-5031-4FBC-B750-BBAF00F1A303}"/>
              </a:ext>
            </a:extLst>
          </p:cNvPr>
          <p:cNvSpPr txBox="1"/>
          <p:nvPr/>
        </p:nvSpPr>
        <p:spPr>
          <a:xfrm>
            <a:off x="6969224" y="587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76DA968-DC51-40C4-9F16-0A8A65A49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863298"/>
              </p:ext>
            </p:extLst>
          </p:nvPr>
        </p:nvGraphicFramePr>
        <p:xfrm>
          <a:off x="560512" y="1916832"/>
          <a:ext cx="8915402" cy="398517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36211801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794283669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33177412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331112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4332115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6202275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05381956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7138743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6524682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6390659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0864157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33989558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9413697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6412659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58259754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1365809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732270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33419282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209976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75237"/>
                  </a:ext>
                </a:extLst>
              </a:tr>
              <a:tr h="28465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프론트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페이지 및 컴포넌트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조회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26906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및 상세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9114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16775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95143"/>
                  </a:ext>
                </a:extLst>
              </a:tr>
              <a:tr h="28465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백엔드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대체 화장품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6903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11353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친구 추가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09508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562645"/>
                  </a:ext>
                </a:extLst>
              </a:tr>
              <a:tr h="28465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36049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글로우픽 화장품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브랜드명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태그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34701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60411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데이터베이스에 정제 및 저장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931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8387191-F6A6-441B-B6F6-B43C2A70CA7A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311D681-7CAD-4814-A3E9-68241FDBD1F6}"/>
              </a:ext>
            </a:extLst>
          </p:cNvPr>
          <p:cNvSpPr/>
          <p:nvPr/>
        </p:nvSpPr>
        <p:spPr>
          <a:xfrm>
            <a:off x="8337376" y="2204864"/>
            <a:ext cx="288032" cy="369713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982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2C6417D-FFC1-4B67-9FB1-7FD26AE45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936157"/>
              </p:ext>
            </p:extLst>
          </p:nvPr>
        </p:nvGraphicFramePr>
        <p:xfrm>
          <a:off x="495299" y="1915914"/>
          <a:ext cx="8915402" cy="3700515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26130043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2084031296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387863725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2356905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2925102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56926749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85091001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62378584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42574160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2025436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74444816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67745877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53344683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71878371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26227023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8124255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10579927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773666438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559563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726158"/>
                  </a:ext>
                </a:extLst>
              </a:tr>
              <a:tr h="284655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백엔드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42167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21697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54156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조회수 자동 갱신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28785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게시글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42505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댓글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98425"/>
                  </a:ext>
                </a:extLst>
              </a:tr>
              <a:tr h="284655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425883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RGB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값 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나스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93942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에스티로더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50350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바비브라운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79211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474286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6AB7E832-9D61-4E7F-8929-F3D443ABC1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0240"/>
              </p:ext>
            </p:extLst>
          </p:nvPr>
        </p:nvGraphicFramePr>
        <p:xfrm>
          <a:off x="6249144" y="473244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4163F48-9132-42E5-BE01-DF207BBD7538}"/>
              </a:ext>
            </a:extLst>
          </p:cNvPr>
          <p:cNvSpPr txBox="1"/>
          <p:nvPr/>
        </p:nvSpPr>
        <p:spPr>
          <a:xfrm>
            <a:off x="6969224" y="590689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BD8DF4-A378-4B08-BDDC-D2796411E77A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6EF5B5D-2DC3-42CF-8CBE-05276E88E2AA}"/>
              </a:ext>
            </a:extLst>
          </p:cNvPr>
          <p:cNvSpPr/>
          <p:nvPr/>
        </p:nvSpPr>
        <p:spPr>
          <a:xfrm>
            <a:off x="8265368" y="2215096"/>
            <a:ext cx="310544" cy="340133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022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52600" y="1556792"/>
            <a:ext cx="27730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dirty="0">
                <a:gradFill>
                  <a:gsLst>
                    <a:gs pos="0">
                      <a:srgbClr val="EAD0D1"/>
                    </a:gs>
                    <a:gs pos="100000">
                      <a:schemeClr val="accent6">
                        <a:lumMod val="40000"/>
                        <a:lumOff val="6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Contents</a:t>
            </a:r>
            <a:endParaRPr lang="ko-KR" altLang="en-US" dirty="0">
              <a:gradFill>
                <a:gsLst>
                  <a:gs pos="0">
                    <a:srgbClr val="EAD0D1"/>
                  </a:gs>
                  <a:gs pos="100000">
                    <a:schemeClr val="accent6">
                      <a:lumMod val="40000"/>
                      <a:lumOff val="6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76636" y="2276872"/>
            <a:ext cx="4104456" cy="3767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아이템 요약</a:t>
            </a:r>
            <a:endParaRPr lang="en-US" altLang="ko-KR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endParaRPr lang="en-US" altLang="ko-KR" sz="10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en-US" altLang="ko-KR" sz="100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멘토님 피드백</a:t>
            </a:r>
            <a:endParaRPr lang="en-US" altLang="ko-KR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endParaRPr lang="en-US" altLang="ko-KR" sz="10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진행상황</a:t>
            </a:r>
            <a:endParaRPr lang="en-US" altLang="ko-KR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endParaRPr lang="en-US" altLang="ko-KR" sz="10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일정</a:t>
            </a:r>
            <a:endParaRPr lang="en-US" altLang="ko-KR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endParaRPr lang="en-US" altLang="ko-KR" sz="10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EC756E9-DC42-4272-B4A0-A83B19EF95DA}"/>
              </a:ext>
            </a:extLst>
          </p:cNvPr>
          <p:cNvSpPr/>
          <p:nvPr/>
        </p:nvSpPr>
        <p:spPr>
          <a:xfrm>
            <a:off x="3728864" y="6381328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39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08DF2C9-ED0D-4033-BAFA-61787A98D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229740"/>
              </p:ext>
            </p:extLst>
          </p:nvPr>
        </p:nvGraphicFramePr>
        <p:xfrm>
          <a:off x="6249144" y="47667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DCD55AA-4782-483F-8FB3-5AA244629543}"/>
              </a:ext>
            </a:extLst>
          </p:cNvPr>
          <p:cNvSpPr txBox="1"/>
          <p:nvPr/>
        </p:nvSpPr>
        <p:spPr>
          <a:xfrm>
            <a:off x="6969224" y="59411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33D7216-9CF6-46DB-99C7-10D71239E0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8555188"/>
              </p:ext>
            </p:extLst>
          </p:nvPr>
        </p:nvGraphicFramePr>
        <p:xfrm>
          <a:off x="495299" y="2132856"/>
          <a:ext cx="8915402" cy="341586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656632581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3486993013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179552622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9776548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54836343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34821453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5523690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10121840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83734085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81741678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68862081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07079366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13428468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7849773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6261714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1274431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27821560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23607480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705866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914439"/>
                  </a:ext>
                </a:extLst>
              </a:tr>
              <a:tr h="284655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프론트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페이지 및 컴포넌트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83279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96286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667932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 및 관리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675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조합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15038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애플리케이션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3692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스타일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442526"/>
                  </a:ext>
                </a:extLst>
              </a:tr>
              <a:tr h="284655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69625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뷰티 유투브 동영상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유투버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제목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13305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6656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2F9BA78-9772-419A-A8D0-72765BB6C7FA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Ⅳ.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개발 일정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7C1353-082F-49E3-9483-30D6C9F518D6}"/>
              </a:ext>
            </a:extLst>
          </p:cNvPr>
          <p:cNvSpPr/>
          <p:nvPr/>
        </p:nvSpPr>
        <p:spPr>
          <a:xfrm>
            <a:off x="8265368" y="2446567"/>
            <a:ext cx="300325" cy="310214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82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3548106" y="3122584"/>
            <a:ext cx="2773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32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32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2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D6327B9-1C6D-4783-80FA-153B9EF54BDA}"/>
              </a:ext>
            </a:extLst>
          </p:cNvPr>
          <p:cNvSpPr/>
          <p:nvPr/>
        </p:nvSpPr>
        <p:spPr>
          <a:xfrm>
            <a:off x="3440832" y="5085184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82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나눔스퀘어라운드 Bold" pitchFamily="50" charset="-127"/>
                <a:ea typeface="나눔스퀘어라운드 Bold" pitchFamily="50" charset="-127"/>
              </a:rPr>
              <a:t>           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아이템 요약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E67508D-7172-4A1E-B689-FC61A2BB6562}"/>
              </a:ext>
            </a:extLst>
          </p:cNvPr>
          <p:cNvSpPr/>
          <p:nvPr/>
        </p:nvSpPr>
        <p:spPr>
          <a:xfrm>
            <a:off x="776536" y="1484786"/>
            <a:ext cx="4752000" cy="4752526"/>
          </a:xfrm>
          <a:prstGeom prst="ellipse">
            <a:avLst/>
          </a:prstGeom>
          <a:solidFill>
            <a:schemeClr val="bg1"/>
          </a:solidFill>
          <a:ln>
            <a:solidFill>
              <a:srgbClr val="EAD0D1"/>
            </a:solidFill>
          </a:ln>
          <a:effectLst>
            <a:outerShdw blurRad="190500" dist="127000" dir="5400000" algn="t" rotWithShape="0">
              <a:srgbClr val="EAD0D1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6E07F3-570A-4732-9E22-9223D9ED51F6}"/>
              </a:ext>
            </a:extLst>
          </p:cNvPr>
          <p:cNvSpPr txBox="1"/>
          <p:nvPr/>
        </p:nvSpPr>
        <p:spPr>
          <a:xfrm>
            <a:off x="2562550" y="1189295"/>
            <a:ext cx="116578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0">
                      <a:srgbClr val="EAD0D1"/>
                    </a:gs>
                    <a:gs pos="100000">
                      <a:schemeClr val="accent6">
                        <a:lumMod val="40000"/>
                        <a:lumOff val="6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 장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5816388-7738-4533-9916-A6C90CECF84A}"/>
              </a:ext>
            </a:extLst>
          </p:cNvPr>
          <p:cNvSpPr/>
          <p:nvPr/>
        </p:nvSpPr>
        <p:spPr>
          <a:xfrm>
            <a:off x="5813287" y="1484786"/>
            <a:ext cx="3741122" cy="168296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화장품 등록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유통기한 관리</a:t>
            </a: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)</a:t>
            </a:r>
            <a:endParaRPr lang="en-US" altLang="ko-KR" sz="2400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4" name="Picture 10" descr="arrow icon에 대한 이미지 검색결과">
            <a:extLst>
              <a:ext uri="{FF2B5EF4-FFF2-40B4-BE49-F238E27FC236}">
                <a16:creationId xmlns:a16="http://schemas.microsoft.com/office/drawing/2014/main" id="{C5A4AEEB-1C96-46A8-AAB9-1F954B2FA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542" y="3607488"/>
            <a:ext cx="549953" cy="54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osmetic icon에 대한 이미지 검색결과">
            <a:extLst>
              <a:ext uri="{FF2B5EF4-FFF2-40B4-BE49-F238E27FC236}">
                <a16:creationId xmlns:a16="http://schemas.microsoft.com/office/drawing/2014/main" id="{B74EB82F-4197-425A-98E4-BFBCDBD3E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776" y="3068960"/>
            <a:ext cx="1524694" cy="1524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keup icon에 대한 이미지 검색결과">
            <a:extLst>
              <a:ext uri="{FF2B5EF4-FFF2-40B4-BE49-F238E27FC236}">
                <a16:creationId xmlns:a16="http://schemas.microsoft.com/office/drawing/2014/main" id="{6DA93154-0D99-476B-BC2E-91889AE64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567" y="3089917"/>
            <a:ext cx="1585093" cy="158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B9F1EFD-973B-4B92-B665-AAC7AA5CFC55}"/>
              </a:ext>
            </a:extLst>
          </p:cNvPr>
          <p:cNvSpPr/>
          <p:nvPr/>
        </p:nvSpPr>
        <p:spPr>
          <a:xfrm>
            <a:off x="5813287" y="2606389"/>
            <a:ext cx="3741122" cy="168296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유투브 메이크업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 추천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E3CC30A-04A3-43B2-9961-92465C68A6D6}"/>
              </a:ext>
            </a:extLst>
          </p:cNvPr>
          <p:cNvSpPr/>
          <p:nvPr/>
        </p:nvSpPr>
        <p:spPr>
          <a:xfrm>
            <a:off x="5813287" y="4301765"/>
            <a:ext cx="3741122" cy="168296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메이크업 후기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SNS </a:t>
            </a: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5543EE9-28FE-431E-A2DE-3D1E3C53BC5B}"/>
              </a:ext>
            </a:extLst>
          </p:cNvPr>
          <p:cNvSpPr/>
          <p:nvPr/>
        </p:nvSpPr>
        <p:spPr>
          <a:xfrm>
            <a:off x="6218945" y="1507942"/>
            <a:ext cx="2929806" cy="290564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338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03F5FA-4DD1-4B70-8593-E814B33A5A49}"/>
              </a:ext>
            </a:extLst>
          </p:cNvPr>
          <p:cNvSpPr txBox="1"/>
          <p:nvPr/>
        </p:nvSpPr>
        <p:spPr>
          <a:xfrm>
            <a:off x="296994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멘토님 피드백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E4F741B-2D58-4E83-83CF-FD12ACA8A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37" y="1585911"/>
            <a:ext cx="8620125" cy="402907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9293B71-75D8-48BD-BFE4-11DFEDBC8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5343" y="698648"/>
            <a:ext cx="5857875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6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03F5FA-4DD1-4B70-8593-E814B33A5A49}"/>
              </a:ext>
            </a:extLst>
          </p:cNvPr>
          <p:cNvSpPr txBox="1"/>
          <p:nvPr/>
        </p:nvSpPr>
        <p:spPr>
          <a:xfrm>
            <a:off x="296994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멘토님 피드백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34E91BB-9795-4CA3-9311-9FAF0D7031AD}"/>
              </a:ext>
            </a:extLst>
          </p:cNvPr>
          <p:cNvSpPr/>
          <p:nvPr/>
        </p:nvSpPr>
        <p:spPr>
          <a:xfrm>
            <a:off x="979078" y="3238864"/>
            <a:ext cx="7704856" cy="6955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프론트 디자인 시에 저작권 위배 여부</a:t>
            </a:r>
            <a:endParaRPr lang="en-US" altLang="ko-KR" sz="30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1F2C062-70F7-4EBD-A8E1-04A3543B399B}"/>
              </a:ext>
            </a:extLst>
          </p:cNvPr>
          <p:cNvSpPr/>
          <p:nvPr/>
        </p:nvSpPr>
        <p:spPr>
          <a:xfrm>
            <a:off x="848544" y="1874921"/>
            <a:ext cx="8208912" cy="138807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Quality Assurance </a:t>
            </a:r>
            <a:r>
              <a:rPr lang="ko-KR" altLang="en-US" sz="30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절차</a:t>
            </a:r>
            <a:endParaRPr lang="en-US" altLang="ko-KR" sz="30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3000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298D4FE-4FD4-422A-992E-CF0EBFEE4C2E}"/>
              </a:ext>
            </a:extLst>
          </p:cNvPr>
          <p:cNvSpPr/>
          <p:nvPr/>
        </p:nvSpPr>
        <p:spPr>
          <a:xfrm>
            <a:off x="1100572" y="4605886"/>
            <a:ext cx="7704856" cy="6955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프로젝트의 완성도</a:t>
            </a:r>
            <a:endParaRPr lang="en-US" altLang="ko-KR" sz="30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60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E082883-AD6F-49E2-8CFC-E185B33C3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3772953"/>
              </p:ext>
            </p:extLst>
          </p:nvPr>
        </p:nvGraphicFramePr>
        <p:xfrm>
          <a:off x="4423520" y="469817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CC20913-C23B-48AF-9561-9099A911E3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42644"/>
              </p:ext>
            </p:extLst>
          </p:nvPr>
        </p:nvGraphicFramePr>
        <p:xfrm>
          <a:off x="6249144" y="471773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5F4A0AA-3804-4B12-A96E-57F95B83DF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316730"/>
              </p:ext>
            </p:extLst>
          </p:nvPr>
        </p:nvGraphicFramePr>
        <p:xfrm>
          <a:off x="8124158" y="46874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3ED3B84-BBF5-4189-859F-7E3B67E809C4}"/>
              </a:ext>
            </a:extLst>
          </p:cNvPr>
          <p:cNvSpPr txBox="1"/>
          <p:nvPr/>
        </p:nvSpPr>
        <p:spPr>
          <a:xfrm>
            <a:off x="5143600" y="587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A21841-CD21-4B55-9AC7-165513F0B3A6}"/>
              </a:ext>
            </a:extLst>
          </p:cNvPr>
          <p:cNvSpPr txBox="1"/>
          <p:nvPr/>
        </p:nvSpPr>
        <p:spPr>
          <a:xfrm>
            <a:off x="6969224" y="58921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00D650-0B98-44A4-94A8-350B5AE2CC3C}"/>
              </a:ext>
            </a:extLst>
          </p:cNvPr>
          <p:cNvSpPr txBox="1"/>
          <p:nvPr/>
        </p:nvSpPr>
        <p:spPr>
          <a:xfrm>
            <a:off x="8844238" y="58618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17" name="개체 16">
            <a:extLst>
              <a:ext uri="{FF2B5EF4-FFF2-40B4-BE49-F238E27FC236}">
                <a16:creationId xmlns:a16="http://schemas.microsoft.com/office/drawing/2014/main" id="{C2A39769-43D7-41CA-8681-60F1D2E88C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0044644"/>
              </p:ext>
            </p:extLst>
          </p:nvPr>
        </p:nvGraphicFramePr>
        <p:xfrm>
          <a:off x="261524" y="1916832"/>
          <a:ext cx="9536821" cy="36444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1" name="Worksheet" r:id="rId4" imgW="10660203" imgH="4068986" progId="Excel.Sheet.12">
                  <p:embed/>
                </p:oleObj>
              </mc:Choice>
              <mc:Fallback>
                <p:oleObj name="Worksheet" r:id="rId4" imgW="10660203" imgH="406898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1524" y="1916832"/>
                        <a:ext cx="9536821" cy="36444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진행 사항 </a:t>
            </a: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프론트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051D9C2-0FCD-42D0-A296-091069192018}"/>
              </a:ext>
            </a:extLst>
          </p:cNvPr>
          <p:cNvSpPr/>
          <p:nvPr/>
        </p:nvSpPr>
        <p:spPr>
          <a:xfrm>
            <a:off x="8255491" y="2201286"/>
            <a:ext cx="297909" cy="335359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299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E082883-AD6F-49E2-8CFC-E185B33C3A1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23520" y="469817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CC20913-C23B-48AF-9561-9099A911E3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249144" y="471773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5F4A0AA-3804-4B12-A96E-57F95B83DF0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124158" y="46874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3ED3B84-BBF5-4189-859F-7E3B67E809C4}"/>
              </a:ext>
            </a:extLst>
          </p:cNvPr>
          <p:cNvSpPr txBox="1"/>
          <p:nvPr/>
        </p:nvSpPr>
        <p:spPr>
          <a:xfrm>
            <a:off x="5143600" y="587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A21841-CD21-4B55-9AC7-165513F0B3A6}"/>
              </a:ext>
            </a:extLst>
          </p:cNvPr>
          <p:cNvSpPr txBox="1"/>
          <p:nvPr/>
        </p:nvSpPr>
        <p:spPr>
          <a:xfrm>
            <a:off x="6969224" y="58921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00D650-0B98-44A4-94A8-350B5AE2CC3C}"/>
              </a:ext>
            </a:extLst>
          </p:cNvPr>
          <p:cNvSpPr txBox="1"/>
          <p:nvPr/>
        </p:nvSpPr>
        <p:spPr>
          <a:xfrm>
            <a:off x="8844238" y="58618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진행 사항 </a:t>
            </a: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pc="-150" dirty="0" err="1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백엔드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63EB2D06-FBDE-41D0-974F-266B08E858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5419886"/>
              </p:ext>
            </p:extLst>
          </p:nvPr>
        </p:nvGraphicFramePr>
        <p:xfrm>
          <a:off x="340240" y="2004566"/>
          <a:ext cx="9342710" cy="32966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7" name="Worksheet" r:id="rId4" imgW="10660203" imgH="3756770" progId="Excel.Sheet.12">
                  <p:embed/>
                </p:oleObj>
              </mc:Choice>
              <mc:Fallback>
                <p:oleObj name="Worksheet" r:id="rId4" imgW="10660203" imgH="375677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0240" y="2004566"/>
                        <a:ext cx="9342710" cy="32966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25164C-0893-4FED-9B7F-5F29A1E79652}"/>
              </a:ext>
            </a:extLst>
          </p:cNvPr>
          <p:cNvSpPr/>
          <p:nvPr/>
        </p:nvSpPr>
        <p:spPr>
          <a:xfrm>
            <a:off x="8124158" y="2254294"/>
            <a:ext cx="330315" cy="304691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207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E082883-AD6F-49E2-8CFC-E185B33C3A1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423520" y="469817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ECC20913-C23B-48AF-9561-9099A911E3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249144" y="471773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5F4A0AA-3804-4B12-A96E-57F95B83DF0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124158" y="46874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3ED3B84-BBF5-4189-859F-7E3B67E809C4}"/>
              </a:ext>
            </a:extLst>
          </p:cNvPr>
          <p:cNvSpPr txBox="1"/>
          <p:nvPr/>
        </p:nvSpPr>
        <p:spPr>
          <a:xfrm>
            <a:off x="5143600" y="587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A21841-CD21-4B55-9AC7-165513F0B3A6}"/>
              </a:ext>
            </a:extLst>
          </p:cNvPr>
          <p:cNvSpPr txBox="1"/>
          <p:nvPr/>
        </p:nvSpPr>
        <p:spPr>
          <a:xfrm>
            <a:off x="6969224" y="58921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00D650-0B98-44A4-94A8-350B5AE2CC3C}"/>
              </a:ext>
            </a:extLst>
          </p:cNvPr>
          <p:cNvSpPr txBox="1"/>
          <p:nvPr/>
        </p:nvSpPr>
        <p:spPr>
          <a:xfrm>
            <a:off x="8844238" y="58618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4104456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진행 사항 </a:t>
            </a:r>
            <a:r>
              <a:rPr lang="en-US" altLang="ko-KR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수집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56D01366-6B68-42A9-A0C7-B28B8A66C2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9443344"/>
              </p:ext>
            </p:extLst>
          </p:nvPr>
        </p:nvGraphicFramePr>
        <p:xfrm>
          <a:off x="233108" y="1820713"/>
          <a:ext cx="9532668" cy="3930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1" name="Worksheet" r:id="rId4" imgW="10660203" imgH="4068986" progId="Excel.Sheet.12">
                  <p:embed/>
                </p:oleObj>
              </mc:Choice>
              <mc:Fallback>
                <p:oleObj name="Worksheet" r:id="rId4" imgW="10660203" imgH="406898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3108" y="1820713"/>
                        <a:ext cx="9532668" cy="39308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0955DADA-F76A-4AB2-AC5E-8F1CE8F20995}"/>
              </a:ext>
            </a:extLst>
          </p:cNvPr>
          <p:cNvSpPr/>
          <p:nvPr/>
        </p:nvSpPr>
        <p:spPr>
          <a:xfrm>
            <a:off x="8172450" y="2109351"/>
            <a:ext cx="385616" cy="36422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361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D60BE-D9D1-41C7-B39F-8D75998EB7A3}"/>
              </a:ext>
            </a:extLst>
          </p:cNvPr>
          <p:cNvSpPr txBox="1"/>
          <p:nvPr/>
        </p:nvSpPr>
        <p:spPr>
          <a:xfrm>
            <a:off x="293686" y="362329"/>
            <a:ext cx="3579194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진행 사항 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C3BC9-D759-4F72-AAB0-A04979767D2C}"/>
              </a:ext>
            </a:extLst>
          </p:cNvPr>
          <p:cNvSpPr/>
          <p:nvPr/>
        </p:nvSpPr>
        <p:spPr>
          <a:xfrm>
            <a:off x="5313040" y="607284"/>
            <a:ext cx="3853032" cy="494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화장품 검색 및 등록 페이지</a:t>
            </a:r>
            <a:endParaRPr lang="en-US" altLang="ko-KR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D4FECA-5EC1-42D5-8EBE-0ECD42BFA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377" y="1544764"/>
            <a:ext cx="8948258" cy="43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73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3">
      <a:dk1>
        <a:srgbClr val="C00000"/>
      </a:dk1>
      <a:lt1>
        <a:sysClr val="window" lastClr="FFFFFF"/>
      </a:lt1>
      <a:dk2>
        <a:srgbClr val="333333"/>
      </a:dk2>
      <a:lt2>
        <a:srgbClr val="EEECE1"/>
      </a:lt2>
      <a:accent1>
        <a:srgbClr val="06A3B6"/>
      </a:accent1>
      <a:accent2>
        <a:srgbClr val="D5797C"/>
      </a:accent2>
      <a:accent3>
        <a:srgbClr val="DEC978"/>
      </a:accent3>
      <a:accent4>
        <a:srgbClr val="8064A2"/>
      </a:accent4>
      <a:accent5>
        <a:srgbClr val="4BACC6"/>
      </a:accent5>
      <a:accent6>
        <a:srgbClr val="D5797C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tx1">
              <a:lumMod val="20000"/>
              <a:lumOff val="80000"/>
            </a:schemeClr>
          </a:solidFill>
          <a:headEnd type="diamond" w="med" len="med"/>
          <a:tailEnd type="diamond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7068</TotalTime>
  <Words>683</Words>
  <Application>Microsoft Office PowerPoint</Application>
  <PresentationFormat>A4 용지(210x297mm)</PresentationFormat>
  <Paragraphs>1159</Paragraphs>
  <Slides>21</Slides>
  <Notes>21</Notes>
  <HiddenSlides>0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맑은 고딕</vt:lpstr>
      <vt:lpstr>Arial</vt:lpstr>
      <vt:lpstr>나눔스퀘어라운드 ExtraBold</vt:lpstr>
      <vt:lpstr>나눔스퀘어라운드 Bold</vt:lpstr>
      <vt:lpstr>Office 테마</vt:lpstr>
      <vt:lpstr>Worksheet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Angry MOMO Presentation</dc:title>
  <dc:creator>madeit-top1</dc:creator>
  <cp:lastModifiedBy>유 인근</cp:lastModifiedBy>
  <cp:revision>266</cp:revision>
  <dcterms:created xsi:type="dcterms:W3CDTF">2014-08-30T22:01:36Z</dcterms:created>
  <dcterms:modified xsi:type="dcterms:W3CDTF">2019-11-11T17:52:35Z</dcterms:modified>
</cp:coreProperties>
</file>

<file path=docProps/thumbnail.jpeg>
</file>